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4630400" cy="8229600"/>
  <p:notesSz cx="8229600" cy="14630400"/>
  <p:embeddedFontLst>
    <p:embeddedFont>
      <p:font typeface="Crimson Pro Semi Bold"/>
      <p:regular r:id="rId32"/>
    </p:embeddedFont>
    <p:embeddedFont>
      <p:font typeface="Crimson Pro Semi Bold"/>
      <p:regular r:id="rId33"/>
    </p:embeddedFont>
    <p:embeddedFont>
      <p:font typeface="Crimson Pro Semi Bold"/>
      <p:regular r:id="rId34"/>
    </p:embeddedFont>
    <p:embeddedFont>
      <p:font typeface="Crimson Pro Semi Bold"/>
      <p:regular r:id="rId35"/>
    </p:embeddedFont>
    <p:embeddedFont>
      <p:font typeface="Heebo"/>
      <p:regular r:id="rId36"/>
    </p:embeddedFont>
    <p:embeddedFont>
      <p:font typeface="Heebo"/>
      <p:regular r:id="rId3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32" Type="http://schemas.openxmlformats.org/officeDocument/2006/relationships/font" Target="fonts/font1.fntdata"/><Relationship Id="rId33" Type="http://schemas.openxmlformats.org/officeDocument/2006/relationships/font" Target="fonts/font2.fntdata"/><Relationship Id="rId34" Type="http://schemas.openxmlformats.org/officeDocument/2006/relationships/font" Target="fonts/font3.fntdata"/><Relationship Id="rId35" Type="http://schemas.openxmlformats.org/officeDocument/2006/relationships/font" Target="fonts/font4.fntdata"/><Relationship Id="rId36" Type="http://schemas.openxmlformats.org/officeDocument/2006/relationships/font" Target="fonts/font5.fntdata"/><Relationship Id="rId3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slideLayout" Target="../slideLayouts/slideLayout15.xml"/><Relationship Id="rId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slideLayout" Target="../slideLayouts/slideLayout21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slideLayout" Target="../slideLayouts/slideLayout22.xml"/><Relationship Id="rId5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slideLayout" Target="../slideLayouts/slideLayout23.xml"/><Relationship Id="rId6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png"/><Relationship Id="rId6" Type="http://schemas.openxmlformats.org/officeDocument/2006/relationships/image" Target="../media/image-24-6.png"/><Relationship Id="rId7" Type="http://schemas.openxmlformats.org/officeDocument/2006/relationships/image" Target="../media/image-24-7.png"/><Relationship Id="rId8" Type="http://schemas.openxmlformats.org/officeDocument/2006/relationships/image" Target="../media/image-24-8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Estructuras Repetitivas en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Bienvenidos a nuestra clase de microteaching sobre estructuras repetitivas en Python. Aprenderemos a automatizar tareas usando bucles for y while.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946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Ejercicio Rápido: For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643557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8909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Tarea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38139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Escribir un for que imprima números del 5 al 1 en orden descendente.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643557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8909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Solución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38139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 i in range(5, 0, -1):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5368171" y="6880384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print(i)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643557"/>
            <a:ext cx="4347567" cy="9072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5738" y="58909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Resultado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715738" y="6381393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5, 4, 3, 2, 1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Bucle While: Definición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98918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Estructura de control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4370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Repite un bloque de código mientras una condición lógica sea verdadera.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537" y="2989183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Uso ideal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225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Cuando no conoces cuántas repeticiones necesitas, pero sí la condición para continuar.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41317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Diferencia con for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Más flexible pero requiere gestionar manualmente la condición de salida.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87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Sintaxis del Bucle While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44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Estructura básica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003947"/>
            <a:ext cx="6244709" cy="1065848"/>
          </a:xfrm>
          <a:prstGeom prst="roundRect">
            <a:avLst>
              <a:gd name="adj" fmla="val 3192"/>
            </a:avLst>
          </a:prstGeom>
          <a:solidFill>
            <a:srgbClr val="CCD7FF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003947"/>
            <a:ext cx="6267331" cy="1065848"/>
          </a:xfrm>
          <a:prstGeom prst="roundRect">
            <a:avLst>
              <a:gd name="adj" fmla="val 3192"/>
            </a:avLst>
          </a:prstGeom>
          <a:solidFill>
            <a:srgbClr val="CCD7FF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173968"/>
            <a:ext cx="58137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 condición: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# Código a repetir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2494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 código se ejecuta repetidamente mientras la condición sea True.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422803"/>
            <a:ext cx="6244709" cy="350305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99521" y="61810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 crucial modificar algo dentro del bucle para que la condición eventualmente sea False.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Ejemplo con Contador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Inicialización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contador = 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Condición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while contador &lt;= 3: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Cuerpo del bucle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print("Vuelta:", contador)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Actualización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contador += 1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0612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¡Cuidado! Bucles Infinitos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Problema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Condición siempre verdadera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Ejemplo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while True: print("¡Socorro!")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Consecuencia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Programa bloqueado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Prevención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Asegurar cambio en la condición</a:t>
            </a:r>
            <a:endParaRPr lang="en-US" sz="175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72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Ejemplo Práctico: While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43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Código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852505"/>
            <a:ext cx="6244709" cy="2154555"/>
          </a:xfrm>
          <a:prstGeom prst="roundRect">
            <a:avLst>
              <a:gd name="adj" fmla="val 1579"/>
            </a:avLst>
          </a:prstGeom>
          <a:solidFill>
            <a:srgbClr val="CCD7FF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852505"/>
            <a:ext cx="6267331" cy="2154555"/>
          </a:xfrm>
          <a:prstGeom prst="roundRect">
            <a:avLst>
              <a:gd name="adj" fmla="val 1579"/>
            </a:avLst>
          </a:prstGeom>
          <a:solidFill>
            <a:srgbClr val="CCD7FF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4022527"/>
            <a:ext cx="581370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Pedir contraseña hasta que sea correcta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clave = ""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 clave != "python123":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clave = input("Ingresa la contraseña: ")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print("¡Acceso concedido!")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43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Explicación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8241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 bucle continúa pidiendo la contraseña hasta que el usuario ingrese "python123".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540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 condición se evalúa antes de cada iteración.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29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Ejercicio Rápido: While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721882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19486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Tarea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43911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Escribir un while que sume números hasta que el total sea mayor a 100.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91733"/>
            <a:ext cx="1134070" cy="28039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618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Solución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10896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total = 0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2268022" y="460795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while total &lt;= 100: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2268022" y="510694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total += int(input("Ingresa un número: "))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2268022" y="560593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print("Total:", total)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195655"/>
            <a:ext cx="1134070" cy="13608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268022" y="64224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Resultado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2268022" y="691288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Suma números hasta superar 100 y muestra el total.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87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Palabras Clave: break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244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Función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056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Detiene el bucle inmediatamente, sin importar la condición.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725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Útil para salir de un bucle cuando se cumple cierta condición especial.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4244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Ejemplo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599521" y="4033957"/>
            <a:ext cx="6244709" cy="1791652"/>
          </a:xfrm>
          <a:prstGeom prst="roundRect">
            <a:avLst>
              <a:gd name="adj" fmla="val 1899"/>
            </a:avLst>
          </a:prstGeom>
          <a:solidFill>
            <a:srgbClr val="CCD7FF"/>
          </a:solidFill>
          <a:ln/>
        </p:spPr>
      </p:sp>
      <p:sp>
        <p:nvSpPr>
          <p:cNvPr id="8" name="Shape 6"/>
          <p:cNvSpPr/>
          <p:nvPr/>
        </p:nvSpPr>
        <p:spPr>
          <a:xfrm>
            <a:off x="7588210" y="4033957"/>
            <a:ext cx="6267331" cy="1791652"/>
          </a:xfrm>
          <a:prstGeom prst="roundRect">
            <a:avLst>
              <a:gd name="adj" fmla="val 1899"/>
            </a:avLst>
          </a:prstGeom>
          <a:solidFill>
            <a:srgbClr val="CCD7FF"/>
          </a:solidFill>
          <a:ln/>
        </p:spPr>
      </p:sp>
      <p:sp>
        <p:nvSpPr>
          <p:cNvPr id="9" name="Text 7"/>
          <p:cNvSpPr/>
          <p:nvPr/>
        </p:nvSpPr>
        <p:spPr>
          <a:xfrm>
            <a:off x="7815024" y="4203978"/>
            <a:ext cx="581370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i in range(1, 6):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i == 3: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break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print(i)  # Salida: 1, 2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8721"/>
            <a:ext cx="57473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Palabras Clave: continue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244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Función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056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Salta a la siguiente iteración del bucle, omitiendo el código restante.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354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Útil para omitir ciertos valores sin detener todo el bucle.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4244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Ejemplo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599521" y="4033957"/>
            <a:ext cx="6244709" cy="1791652"/>
          </a:xfrm>
          <a:prstGeom prst="roundRect">
            <a:avLst>
              <a:gd name="adj" fmla="val 1899"/>
            </a:avLst>
          </a:prstGeom>
          <a:solidFill>
            <a:srgbClr val="CCD7FF"/>
          </a:solidFill>
          <a:ln/>
        </p:spPr>
      </p:sp>
      <p:sp>
        <p:nvSpPr>
          <p:cNvPr id="8" name="Shape 6"/>
          <p:cNvSpPr/>
          <p:nvPr/>
        </p:nvSpPr>
        <p:spPr>
          <a:xfrm>
            <a:off x="7588210" y="4033957"/>
            <a:ext cx="6267331" cy="1791652"/>
          </a:xfrm>
          <a:prstGeom prst="roundRect">
            <a:avLst>
              <a:gd name="adj" fmla="val 1899"/>
            </a:avLst>
          </a:prstGeom>
          <a:solidFill>
            <a:srgbClr val="CCD7FF"/>
          </a:solidFill>
          <a:ln/>
        </p:spPr>
      </p:sp>
      <p:sp>
        <p:nvSpPr>
          <p:cNvPr id="9" name="Text 7"/>
          <p:cNvSpPr/>
          <p:nvPr/>
        </p:nvSpPr>
        <p:spPr>
          <a:xfrm>
            <a:off x="7815024" y="4203978"/>
            <a:ext cx="581370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i in range(1, 6):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i == 3: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continue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print(i)  # Salida: 1, 2, 4, 5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94009"/>
            <a:ext cx="63359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Comparación: For vs While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42949"/>
            <a:ext cx="7556421" cy="3992642"/>
          </a:xfrm>
          <a:prstGeom prst="roundRect">
            <a:avLst>
              <a:gd name="adj" fmla="val 85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650569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279427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Característica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279427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279427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While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300889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344459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Uso ideal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3444597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Número conocido de iteraciones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344459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Condición dinámica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31411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45781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Control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45781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Automático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45781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Manual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4964430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510813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Riesgo de bucle infinito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510813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Bajo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510813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Alto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801410" y="597765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29057" y="612136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Flexibilidad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3546038" y="612136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Menor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059210" y="612136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Mayor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554235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Agenda de la Clase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109102"/>
            </a:avLst>
          </a:prstGeom>
          <a:solidFill>
            <a:srgbClr val="D8D4D4"/>
          </a:solidFill>
          <a:ln/>
        </p:spPr>
      </p:sp>
      <p:sp>
        <p:nvSpPr>
          <p:cNvPr id="4" name="Shape 2"/>
          <p:cNvSpPr/>
          <p:nvPr/>
        </p:nvSpPr>
        <p:spPr>
          <a:xfrm>
            <a:off x="6431220" y="2229088"/>
            <a:ext cx="665083" cy="30480"/>
          </a:xfrm>
          <a:prstGeom prst="roundRect">
            <a:avLst>
              <a:gd name="adj" fmla="val 109102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8870" y="2036505"/>
            <a:ext cx="332542" cy="41564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435548" y="1967389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Introducción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75930" y="2446853"/>
            <a:ext cx="543079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Conceptos básicos de bucles (5 min)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534096" y="3337560"/>
            <a:ext cx="665083" cy="30480"/>
          </a:xfrm>
          <a:prstGeom prst="roundRect">
            <a:avLst>
              <a:gd name="adj" fmla="val 109102"/>
            </a:avLst>
          </a:prstGeom>
          <a:solidFill>
            <a:srgbClr val="D8D4D4"/>
          </a:solidFill>
          <a:ln/>
        </p:spPr>
      </p:sp>
      <p:sp>
        <p:nvSpPr>
          <p:cNvPr id="10" name="Shape 7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870" y="3144976"/>
            <a:ext cx="332542" cy="41564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423672" y="3075861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Bucle for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8423672" y="3555325"/>
            <a:ext cx="543079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Sintaxis, ejemplos y ejercicios (15 min)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6431220" y="4335185"/>
            <a:ext cx="665083" cy="30480"/>
          </a:xfrm>
          <a:prstGeom prst="roundRect">
            <a:avLst>
              <a:gd name="adj" fmla="val 109102"/>
            </a:avLst>
          </a:prstGeom>
          <a:solidFill>
            <a:srgbClr val="D8D4D4"/>
          </a:solidFill>
          <a:ln/>
        </p:spPr>
      </p:sp>
      <p:sp>
        <p:nvSpPr>
          <p:cNvPr id="15" name="Shape 11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870" y="4142601"/>
            <a:ext cx="332542" cy="41564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435548" y="407348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Bucle while</a:t>
            </a:r>
            <a:endParaRPr lang="en-US" sz="2150" dirty="0"/>
          </a:p>
        </p:txBody>
      </p:sp>
      <p:sp>
        <p:nvSpPr>
          <p:cNvPr id="18" name="Text 13"/>
          <p:cNvSpPr/>
          <p:nvPr/>
        </p:nvSpPr>
        <p:spPr>
          <a:xfrm>
            <a:off x="775930" y="4552950"/>
            <a:ext cx="543079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Sintaxis, ejemplos y ejercicios (15 min)</a:t>
            </a:r>
            <a:endParaRPr lang="en-US" sz="1700" dirty="0"/>
          </a:p>
        </p:txBody>
      </p:sp>
      <p:sp>
        <p:nvSpPr>
          <p:cNvPr id="19" name="Shape 14"/>
          <p:cNvSpPr/>
          <p:nvPr/>
        </p:nvSpPr>
        <p:spPr>
          <a:xfrm>
            <a:off x="7534096" y="5332809"/>
            <a:ext cx="665083" cy="30480"/>
          </a:xfrm>
          <a:prstGeom prst="roundRect">
            <a:avLst>
              <a:gd name="adj" fmla="val 109102"/>
            </a:avLst>
          </a:prstGeom>
          <a:solidFill>
            <a:srgbClr val="D8D4D4"/>
          </a:solidFill>
          <a:ln/>
        </p:spPr>
      </p:sp>
      <p:sp>
        <p:nvSpPr>
          <p:cNvPr id="20" name="Shape 15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870" y="5140226"/>
            <a:ext cx="332542" cy="41564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423672" y="507111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Palabras clave</a:t>
            </a:r>
            <a:endParaRPr lang="en-US" sz="2150" dirty="0"/>
          </a:p>
        </p:txBody>
      </p:sp>
      <p:sp>
        <p:nvSpPr>
          <p:cNvPr id="23" name="Text 17"/>
          <p:cNvSpPr/>
          <p:nvPr/>
        </p:nvSpPr>
        <p:spPr>
          <a:xfrm>
            <a:off x="8423672" y="5550575"/>
            <a:ext cx="543079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Break y continue (5 min)</a:t>
            </a:r>
            <a:endParaRPr lang="en-US" sz="1700" dirty="0"/>
          </a:p>
        </p:txBody>
      </p:sp>
      <p:sp>
        <p:nvSpPr>
          <p:cNvPr id="24" name="Shape 18"/>
          <p:cNvSpPr/>
          <p:nvPr/>
        </p:nvSpPr>
        <p:spPr>
          <a:xfrm>
            <a:off x="6431220" y="6330434"/>
            <a:ext cx="665083" cy="30480"/>
          </a:xfrm>
          <a:prstGeom prst="roundRect">
            <a:avLst>
              <a:gd name="adj" fmla="val 109102"/>
            </a:avLst>
          </a:prstGeom>
          <a:solidFill>
            <a:srgbClr val="D8D4D4"/>
          </a:solidFill>
          <a:ln/>
        </p:spPr>
      </p:sp>
      <p:sp>
        <p:nvSpPr>
          <p:cNvPr id="25" name="Shape 19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870" y="6137850"/>
            <a:ext cx="332542" cy="415647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3435548" y="606873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Cierre</a:t>
            </a:r>
            <a:endParaRPr lang="en-US" sz="2150" dirty="0"/>
          </a:p>
        </p:txBody>
      </p:sp>
      <p:sp>
        <p:nvSpPr>
          <p:cNvPr id="28" name="Text 21"/>
          <p:cNvSpPr/>
          <p:nvPr/>
        </p:nvSpPr>
        <p:spPr>
          <a:xfrm>
            <a:off x="775930" y="6548199"/>
            <a:ext cx="543079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Resumen y ejercicio integrador (5 min)</a:t>
            </a:r>
            <a:endParaRPr lang="en-US" sz="17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29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Ejercicio Integrador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721882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19486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Tarea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43911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Imprimir números del 1 al 10, omitiendo el 7 y deteniendo al llegar al 9.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391733"/>
            <a:ext cx="1134070" cy="28039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618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Solución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10896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 i in range(1, 11):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754422" y="460795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if i == 7: continue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754422" y="510694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if i == 9: break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754422" y="560593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print(i)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6195655"/>
            <a:ext cx="1134070" cy="13608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754422" y="64224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Resultado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754422" y="691288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1, 2, 3, 4, 5, 6, 8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7"/>
            <a:ext cx="6288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Herramientas para la Clase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Replit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Entorno de desarrollo online para ejecutar código Python en tiempo real durante la clase.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Material de Apoyo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12036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PDF con ejemplos y ejercicios adicionales para practicar después de clase.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49126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Interacción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1191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Preguntas cada 10 minutos para verificar comprensión y resolver dudas.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6715"/>
            <a:ext cx="63425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Evaluación del Aprendizaje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645093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2645093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2645093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2645093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1670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 evaluación se realizará mediante ejercicios rápidos durante la clase y un ejercicio integrador final para verificar la comprensión de los conceptos.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78945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Resumen: Estructuras Repetitivas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Tipos de bucles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 y While, cada uno con propósitos específicos.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989552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Partes del bucle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511766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Inicialización, condición y actualización.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Palabras clave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511766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Break y continue para control adicional.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Aplicaciones Prácticas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313861" y="3180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Procesamiento de datos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70935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Analizar listas de información automáticamente.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791" y="3293626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361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Desarrollo de juegos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852386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Crear bucles de juego y animaciones.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220" y="3293626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5357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Desarrollo web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848350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Procesar formularios y datos de usuarios.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  <a:ln/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0" y="5779056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313861" y="5357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Automatización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793790" y="5848350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Crear scripts para tareas repetitivas.</a:t>
            </a:r>
            <a:endParaRPr lang="en-US" sz="1750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  <a:ln/>
        </p:spPr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4791" y="5779056"/>
            <a:ext cx="255151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5560"/>
            <a:ext cx="58154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¡Gracias por tu Atención!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Recursos adicionales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Visita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replit.com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para practicar más ejemplos de bucles en Python.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Próxima clase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Funciones en Python: cómo crear bloques de código reutilizables.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Preguntas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¿Alguna duda sobre los bucles for o while? ¡Es el momento de preguntar!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Objetivo General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2943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Comprensión conceptual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4694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Entender qué son los bucles y cómo funcionan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Aplicación práctica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45939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Resolver problemas con ejemplos y ejercicios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Diferenciación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42192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Identificar cuándo usar for y cuándo while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5560"/>
            <a:ext cx="58679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Introducción a los Bucles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74501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¿Qué son?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91733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Estructuras que permiten ejecutar un bloque de código múltiples veces bajo ciertas condiciones.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74501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¿Para qué sirven?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Automatizan tareas repetitivas, evitando escribir el mismo código muchas veces.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697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23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Tipos principales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1420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 (cantidad conocida de repeticiones) y While (condición dinámica).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El Problema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Situación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40752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Necesitas imprimir números del 1 al 100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Solución ineficiente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2901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Escribir 100 líneas de código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Solución eficiente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37674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Usar bucles para automatizar la tarea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40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Bucle For: Definición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281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17063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Estructura de control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Repite un bloque de código para cada elemento en una secuencia predefinida.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1281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537" y="317063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Secuencias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22583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Funciona con listas, rangos numéricos o cadenas de texto.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231725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Uso ideal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67963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Cuando conoces de antemano el número de iteraciones necesarias.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87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Sintaxis del Bucle For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44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Estructura básica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003947"/>
            <a:ext cx="6244709" cy="1065848"/>
          </a:xfrm>
          <a:prstGeom prst="roundRect">
            <a:avLst>
              <a:gd name="adj" fmla="val 3192"/>
            </a:avLst>
          </a:prstGeom>
          <a:solidFill>
            <a:srgbClr val="CCD7FF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003947"/>
            <a:ext cx="6267331" cy="1065848"/>
          </a:xfrm>
          <a:prstGeom prst="roundRect">
            <a:avLst>
              <a:gd name="adj" fmla="val 3192"/>
            </a:avLst>
          </a:prstGeom>
          <a:solidFill>
            <a:srgbClr val="CCD7FF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173968"/>
            <a:ext cx="58137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variable in secuencia: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# Código a repetir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2494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 variable toma el valor de cada elemento en la secuencia, uno por uno.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422803"/>
            <a:ext cx="6244709" cy="350305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99521" y="61810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 bloque de código indentado se ejecuta para cada elemento de la secuencia.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667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Función Range()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81571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60950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range(5)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099923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Genera: 0, 1, 2, 3, 4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81571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609505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range(1, 6)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5099923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Genera: 1, 2, 3, 4, 5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81571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60950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range(10, 0, -2)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5099923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Genera: 10, 8, 6, 4, 2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72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Ejemplo de Bucle For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43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Código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852505"/>
            <a:ext cx="6244709" cy="1428750"/>
          </a:xfrm>
          <a:prstGeom prst="roundRect">
            <a:avLst>
              <a:gd name="adj" fmla="val 2381"/>
            </a:avLst>
          </a:prstGeom>
          <a:solidFill>
            <a:srgbClr val="CCD7FF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852505"/>
            <a:ext cx="6267331" cy="1428750"/>
          </a:xfrm>
          <a:prstGeom prst="roundRect">
            <a:avLst>
              <a:gd name="adj" fmla="val 2381"/>
            </a:avLst>
          </a:prstGeom>
          <a:solidFill>
            <a:srgbClr val="CCD7FF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4022527"/>
            <a:ext cx="581370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Imprimir números pares del 2 al 10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num in range(2, 11, 2):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print(num)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43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Salida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599521" y="3852505"/>
            <a:ext cx="6244709" cy="2154555"/>
          </a:xfrm>
          <a:prstGeom prst="roundRect">
            <a:avLst>
              <a:gd name="adj" fmla="val 1579"/>
            </a:avLst>
          </a:prstGeom>
          <a:solidFill>
            <a:srgbClr val="CCD7FF"/>
          </a:solidFill>
          <a:ln/>
        </p:spPr>
      </p:sp>
      <p:sp>
        <p:nvSpPr>
          <p:cNvPr id="9" name="Shape 7"/>
          <p:cNvSpPr/>
          <p:nvPr/>
        </p:nvSpPr>
        <p:spPr>
          <a:xfrm>
            <a:off x="7588210" y="3852505"/>
            <a:ext cx="6267331" cy="2154555"/>
          </a:xfrm>
          <a:prstGeom prst="roundRect">
            <a:avLst>
              <a:gd name="adj" fmla="val 1579"/>
            </a:avLst>
          </a:prstGeom>
          <a:solidFill>
            <a:srgbClr val="CCD7FF"/>
          </a:solidFill>
          <a:ln/>
        </p:spPr>
      </p:sp>
      <p:sp>
        <p:nvSpPr>
          <p:cNvPr id="10" name="Text 8"/>
          <p:cNvSpPr/>
          <p:nvPr/>
        </p:nvSpPr>
        <p:spPr>
          <a:xfrm>
            <a:off x="7815024" y="4022527"/>
            <a:ext cx="581370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2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4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6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8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CCD7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10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2025-04-19T10:48:48Z</dcterms:created>
  <dcterms:modified xsi:type="dcterms:W3CDTF">2025-04-19T10:48:48Z</dcterms:modified>
</cp:coreProperties>
</file>